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9" r:id="rId1"/>
  </p:sldMasterIdLst>
  <p:notesMasterIdLst>
    <p:notesMasterId r:id="rId18"/>
  </p:notesMasterIdLst>
  <p:handoutMasterIdLst>
    <p:handoutMasterId r:id="rId19"/>
  </p:handoutMasterIdLst>
  <p:sldIdLst>
    <p:sldId id="304" r:id="rId2"/>
    <p:sldId id="257" r:id="rId3"/>
    <p:sldId id="301" r:id="rId4"/>
    <p:sldId id="296" r:id="rId5"/>
    <p:sldId id="297" r:id="rId6"/>
    <p:sldId id="298" r:id="rId7"/>
    <p:sldId id="299" r:id="rId8"/>
    <p:sldId id="300" r:id="rId9"/>
    <p:sldId id="259" r:id="rId10"/>
    <p:sldId id="263" r:id="rId11"/>
    <p:sldId id="262" r:id="rId12"/>
    <p:sldId id="270" r:id="rId13"/>
    <p:sldId id="269" r:id="rId14"/>
    <p:sldId id="302" r:id="rId15"/>
    <p:sldId id="303" r:id="rId16"/>
    <p:sldId id="258" r:id="rId17"/>
  </p:sldIdLst>
  <p:sldSz cx="9144000" cy="6858000" type="screen4x3"/>
  <p:notesSz cx="6797675" cy="987266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4A4C"/>
    <a:srgbClr val="043377"/>
    <a:srgbClr val="0054A6"/>
    <a:srgbClr val="0F298F"/>
    <a:srgbClr val="31479F"/>
    <a:srgbClr val="6D6E71"/>
    <a:srgbClr val="97989A"/>
    <a:srgbClr val="00B050"/>
    <a:srgbClr val="003366"/>
    <a:srgbClr val="355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600"/>
  </p:normalViewPr>
  <p:slideViewPr>
    <p:cSldViewPr>
      <p:cViewPr>
        <p:scale>
          <a:sx n="66" d="100"/>
          <a:sy n="66" d="100"/>
        </p:scale>
        <p:origin x="-181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FD034AAD-8175-4DE4-9BB6-919FF82B8CD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212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4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 altLang="ru-RU" dirty="0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E5AE26E7-5305-476B-8A54-D12B398F75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650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39" y="215294"/>
            <a:ext cx="2237237" cy="9814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00500"/>
            <a:ext cx="6858000" cy="14859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528764"/>
            <a:ext cx="9144000" cy="2471737"/>
          </a:xfrm>
          <a:prstGeom prst="rect">
            <a:avLst/>
          </a:prstGeom>
          <a:gradFill flip="none" rotWithShape="1">
            <a:gsLst>
              <a:gs pos="0">
                <a:srgbClr val="0054A6"/>
              </a:gs>
              <a:gs pos="100000">
                <a:srgbClr val="04337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22031" y="1528764"/>
            <a:ext cx="7499939" cy="2471737"/>
          </a:xfrm>
        </p:spPr>
        <p:txBody>
          <a:bodyPr anchor="ctr">
            <a:normAutofit/>
          </a:bodyPr>
          <a:lstStyle>
            <a:lvl1pPr algn="ctr">
              <a:defRPr lang="ru-RU" sz="3000" b="1" kern="12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77454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CA4280-C602-4938-B1B2-33CAEC72727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alt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717973" y="0"/>
            <a:ext cx="280555" cy="6858000"/>
          </a:xfrm>
          <a:prstGeom prst="rect">
            <a:avLst/>
          </a:prstGeom>
          <a:gradFill flip="none" rotWithShape="1">
            <a:gsLst>
              <a:gs pos="0">
                <a:srgbClr val="0054A6"/>
              </a:gs>
              <a:gs pos="100000">
                <a:srgbClr val="04337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alt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CCB3-8C26-42FD-8D5D-00B3BD04C0C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alt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10/18/2021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alt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8361C8-47D1-43D2-95B5-1E3E4572A6B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latin typeface="Arial Black" pitchFamily="34" charset="0"/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«СОЗДАНИЕ НОВОЙ МОДЕЛИ МЕДИЦИНСКОЙ ОРГАНИЗАЦИИ, ОКАЗЫВАЮЩЕЙ ПЕРВИЧНУЮ МЕДИКО – САНИТАРНУЮ ПОМОЩЬ»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1462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Исполнитель:</a:t>
            </a:r>
          </a:p>
          <a:p>
            <a:r>
              <a:rPr lang="ru-RU" b="1" dirty="0" err="1" smtClean="0"/>
              <a:t>Живаева</a:t>
            </a:r>
            <a:r>
              <a:rPr lang="ru-RU" b="1" dirty="0" smtClean="0"/>
              <a:t> Наталья Николаевна </a:t>
            </a:r>
          </a:p>
          <a:p>
            <a:r>
              <a:rPr lang="ru-RU" b="1" dirty="0" smtClean="0"/>
              <a:t>Заведующая детской </a:t>
            </a:r>
            <a:r>
              <a:rPr lang="ru-RU" b="1" dirty="0" err="1" smtClean="0"/>
              <a:t>поликлитники</a:t>
            </a:r>
            <a:r>
              <a:rPr lang="ru-RU" b="1" smtClean="0"/>
              <a:t> ГБУЗ </a:t>
            </a:r>
            <a:r>
              <a:rPr lang="ru-RU" b="1" dirty="0" smtClean="0"/>
              <a:t>«Кузнецкая межрайонная детская больница»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63772" y="188640"/>
            <a:ext cx="8112466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Стало: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	С</a:t>
            </a:r>
            <a:r>
              <a:rPr lang="ru-RU" sz="2400" dirty="0" smtClean="0"/>
              <a:t>оздана </a:t>
            </a:r>
            <a:r>
              <a:rPr lang="ru-RU" sz="2400" dirty="0"/>
              <a:t>«Открытая регистратура» с организацией 2-х рабочих мест регистраторов для работы с пациентами</a:t>
            </a:r>
          </a:p>
        </p:txBody>
      </p:sp>
      <p:pic>
        <p:nvPicPr>
          <p:cNvPr id="1026" name="Picture 2" descr="\\192.168.30.2\обменка\2021 год\10 октябрь\12.10.2021\открытая регистратура\IMG_20210326_13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6572296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011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20969" y="140439"/>
            <a:ext cx="7731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	О</a:t>
            </a:r>
            <a:r>
              <a:rPr lang="ru-RU" sz="2000" dirty="0" smtClean="0"/>
              <a:t>рганизован </a:t>
            </a:r>
            <a:r>
              <a:rPr lang="en-US" sz="2000" dirty="0"/>
              <a:t>Coll</a:t>
            </a:r>
            <a:r>
              <a:rPr lang="ru-RU" sz="2000" dirty="0"/>
              <a:t> –центр в отдельном помещении на </a:t>
            </a:r>
            <a:r>
              <a:rPr lang="ru-RU" sz="2000" dirty="0" smtClean="0"/>
              <a:t>3 </a:t>
            </a:r>
            <a:r>
              <a:rPr lang="ru-RU" sz="2000" dirty="0"/>
              <a:t>рабочих места для работы с пациентами по телефону: прием вызова врача на дом, запись  на прием к педиатрам и врачам-специалистам; закуплены дополнительные сотовые телефоны,  что способствует  сокращению "времени дозвона"</a:t>
            </a:r>
          </a:p>
        </p:txBody>
      </p:sp>
      <p:pic>
        <p:nvPicPr>
          <p:cNvPr id="2050" name="Picture 2" descr="\\192.168.30.2\обменка\2021 год\10 октябрь\12.10.2021\открытая регистратура\IMG-2021101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2143116"/>
            <a:ext cx="6929486" cy="445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405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328592" cy="838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У</a:t>
            </a:r>
            <a:r>
              <a:rPr lang="ru-RU" dirty="0">
                <a:effectLst/>
              </a:rPr>
              <a:t>становлен инфомат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5" name="Picture 2" descr="G:\поликлиника фото\Презентация регистратуры\Стало регистратура\IMG_2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34" y="1268760"/>
            <a:ext cx="3600400" cy="4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поликлиника фото\Презентация регистратуры\Стало регистратура\IMG_2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935" y="1268760"/>
            <a:ext cx="3600400" cy="4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поликлиника фото\Презентация регистратуры\Стало регистратура\IMG_2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600400" cy="4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7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оликлиника фото\Презентация регистратуры\Стало регистратура\IMG_25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2231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Проект 2. Совершенствование системы записи на проведении УЗИ- исследований пациентов в поликлиники.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714488"/>
            <a:ext cx="7886700" cy="472698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1" y="1500175"/>
          <a:ext cx="7429551" cy="483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137609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решения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</a:tr>
              <a:tr h="1728939">
                <a:tc>
                  <a:txBody>
                    <a:bodyPr/>
                    <a:lstStyle/>
                    <a:p>
                      <a:r>
                        <a:rPr lang="ru-RU" dirty="0" smtClean="0"/>
                        <a:t>Очередь</a:t>
                      </a:r>
                      <a:r>
                        <a:rPr lang="ru-RU" baseline="0" dirty="0" smtClean="0"/>
                        <a:t> 20 человек в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Введение электронной записи на обследование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очереди ожидания</a:t>
                      </a:r>
                      <a:r>
                        <a:rPr lang="ru-RU" baseline="0" dirty="0" smtClean="0"/>
                        <a:t> до 1-2 человек</a:t>
                      </a:r>
                      <a:endParaRPr lang="ru-RU" dirty="0"/>
                    </a:p>
                  </a:txBody>
                  <a:tcPr/>
                </a:tc>
              </a:tr>
              <a:tr h="1728939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ожидания 10314 </a:t>
                      </a:r>
                      <a:r>
                        <a:rPr lang="ru-RU" baseline="0" dirty="0" smtClean="0"/>
                        <a:t> секунд ( 172 минуты)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Внесение данных в программу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Уменьшение времени ожидания до 1 суток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Промежуточный результат.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Описание </a:t>
            </a:r>
            <a:r>
              <a:rPr lang="ru-RU" sz="3600" dirty="0" err="1" smtClean="0"/>
              <a:t>УЗИ-исследования</a:t>
            </a:r>
            <a:r>
              <a:rPr lang="ru-RU" sz="3600" dirty="0" smtClean="0"/>
              <a:t> вносится в программу, что позволяет видеть хронологию данных УЗИ – исследований с рабочего места </a:t>
            </a:r>
            <a:r>
              <a:rPr lang="ru-RU" sz="3600" dirty="0" err="1" smtClean="0"/>
              <a:t>любового</a:t>
            </a:r>
            <a:r>
              <a:rPr lang="ru-RU" sz="3600" dirty="0" smtClean="0"/>
              <a:t> врача </a:t>
            </a:r>
          </a:p>
          <a:p>
            <a:r>
              <a:rPr lang="ru-RU" sz="3600" dirty="0" smtClean="0"/>
              <a:t>Вводится электронная предварительная запись на </a:t>
            </a:r>
            <a:r>
              <a:rPr lang="ru-RU" sz="3600" dirty="0" err="1" smtClean="0"/>
              <a:t>УЗИ-исследование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8982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352928" cy="41044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П</a:t>
            </a:r>
            <a:r>
              <a:rPr lang="ru-RU" dirty="0" smtClean="0">
                <a:solidFill>
                  <a:schemeClr val="tx1"/>
                </a:solidFill>
              </a:rPr>
              <a:t>оликлиника  </a:t>
            </a:r>
            <a:r>
              <a:rPr lang="ru-RU" dirty="0">
                <a:solidFill>
                  <a:schemeClr val="tx1"/>
                </a:solidFill>
              </a:rPr>
              <a:t>ГБУЗ «Кузнецкая межрайонная детская больница» вступила в проект "Бережливая поликлиника" в рамках реализации на территории Пензенской области приоритетного  проекта «Создание новой модели медицинской организации, оказывающей первичную медико-санитарную помощь» с 01.01.2018 года. Мероприятия по внедрению бережливого производства проводятся  в медицинской организации с июня  2017 года: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оздан </a:t>
            </a:r>
            <a:r>
              <a:rPr lang="ru-RU" dirty="0">
                <a:solidFill>
                  <a:schemeClr val="tx1"/>
                </a:solidFill>
              </a:rPr>
              <a:t>приказ по медицинской организации;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рганизована </a:t>
            </a:r>
            <a:r>
              <a:rPr lang="ru-RU" dirty="0">
                <a:solidFill>
                  <a:schemeClr val="tx1"/>
                </a:solidFill>
              </a:rPr>
              <a:t>рабочая группа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бозначены </a:t>
            </a:r>
            <a:r>
              <a:rPr lang="ru-RU" dirty="0">
                <a:solidFill>
                  <a:schemeClr val="tx1"/>
                </a:solidFill>
              </a:rPr>
              <a:t>проблемы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пределены </a:t>
            </a:r>
            <a:r>
              <a:rPr lang="ru-RU" dirty="0">
                <a:solidFill>
                  <a:schemeClr val="tx1"/>
                </a:solidFill>
              </a:rPr>
              <a:t>приоритетные направления;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102" y="4221088"/>
            <a:ext cx="8211346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2400" b="1" dirty="0" smtClean="0">
                <a:solidFill>
                  <a:srgbClr val="960000"/>
                </a:solidFill>
              </a:rPr>
              <a:t>Основные направления:</a:t>
            </a:r>
          </a:p>
          <a:p>
            <a:pPr marL="0" indent="0" algn="just">
              <a:buFont typeface="Wingdings 2"/>
              <a:buNone/>
            </a:pPr>
            <a:r>
              <a:rPr lang="en-US" sz="2000" dirty="0" smtClean="0">
                <a:solidFill>
                  <a:srgbClr val="960000"/>
                </a:solidFill>
              </a:rPr>
              <a:t>I. </a:t>
            </a:r>
            <a:r>
              <a:rPr lang="ru-RU" sz="2000" dirty="0" smtClean="0">
                <a:solidFill>
                  <a:srgbClr val="960000"/>
                </a:solidFill>
              </a:rPr>
              <a:t>Оптимизация предварительной записи пациентов на приём к врачу.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60000"/>
                </a:solidFill>
              </a:rPr>
              <a:t>II</a:t>
            </a:r>
            <a:r>
              <a:rPr lang="ru-RU" sz="2000" dirty="0" smtClean="0">
                <a:solidFill>
                  <a:srgbClr val="960000"/>
                </a:solidFill>
              </a:rPr>
              <a:t>. Совершенствование системы записи на проведение </a:t>
            </a:r>
            <a:r>
              <a:rPr lang="ru-RU" sz="2000" dirty="0" err="1" smtClean="0">
                <a:solidFill>
                  <a:srgbClr val="960000"/>
                </a:solidFill>
              </a:rPr>
              <a:t>УЗИ-исследований</a:t>
            </a:r>
            <a:r>
              <a:rPr lang="ru-RU" sz="2000" dirty="0" smtClean="0">
                <a:solidFill>
                  <a:srgbClr val="960000"/>
                </a:solidFill>
              </a:rPr>
              <a:t> пациентов поликлиники.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4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686800" cy="947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/>
              <a:t>Детская поликлиника  №1 ГБУЗ «Кузнецкая межрайонная детская больница» 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b="1" dirty="0"/>
              <a:t>Пензенская область, город Кузнецк, улица Рабочая, 346а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68969" y="1141648"/>
            <a:ext cx="293547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П</a:t>
            </a:r>
            <a:r>
              <a:rPr lang="ru-RU" sz="1700" dirty="0" smtClean="0"/>
              <a:t>оликлиника построена в 1971 году.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П</a:t>
            </a:r>
            <a:r>
              <a:rPr lang="ru-RU" sz="1700" dirty="0" smtClean="0"/>
              <a:t>лощадь – 1080 </a:t>
            </a:r>
            <a:r>
              <a:rPr lang="ru-RU" sz="1700" dirty="0"/>
              <a:t>кв. м; </a:t>
            </a:r>
            <a:endParaRPr lang="ru-RU" sz="1700" dirty="0" smtClean="0"/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«</a:t>
            </a:r>
            <a:r>
              <a:rPr lang="ru-RU" sz="1700" dirty="0">
                <a:solidFill>
                  <a:srgbClr val="FF0000"/>
                </a:solidFill>
              </a:rPr>
              <a:t>Ц</a:t>
            </a:r>
            <a:r>
              <a:rPr lang="ru-RU" sz="1700" dirty="0"/>
              <a:t>ентр здоровья» </a:t>
            </a:r>
            <a:r>
              <a:rPr lang="ru-RU" sz="1700" dirty="0" smtClean="0"/>
              <a:t>-77,6 кв</a:t>
            </a:r>
            <a:r>
              <a:rPr lang="ru-RU" sz="1700" dirty="0"/>
              <a:t>. м первого этажа </a:t>
            </a:r>
            <a:r>
              <a:rPr lang="ru-RU" sz="1700" dirty="0" smtClean="0"/>
              <a:t>здания;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Р</a:t>
            </a:r>
            <a:r>
              <a:rPr lang="ru-RU" sz="1700" dirty="0" smtClean="0"/>
              <a:t>абочая зона </a:t>
            </a:r>
            <a:r>
              <a:rPr lang="ru-RU" sz="1700" dirty="0"/>
              <a:t>для пациентов поликлиники – 920 кв. м. 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П</a:t>
            </a:r>
            <a:r>
              <a:rPr lang="ru-RU" sz="1700" dirty="0" smtClean="0"/>
              <a:t>лановая мощность– </a:t>
            </a:r>
            <a:r>
              <a:rPr lang="ru-RU" sz="1700" dirty="0"/>
              <a:t>400 в смену</a:t>
            </a:r>
            <a:r>
              <a:rPr lang="ru-RU" sz="1700" dirty="0" smtClean="0"/>
              <a:t>,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Ф</a:t>
            </a:r>
            <a:r>
              <a:rPr lang="ru-RU" sz="1700" dirty="0" smtClean="0"/>
              <a:t>актическая </a:t>
            </a:r>
            <a:r>
              <a:rPr lang="ru-RU" sz="1700" dirty="0"/>
              <a:t>- 750.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Ч</a:t>
            </a:r>
            <a:r>
              <a:rPr lang="ru-RU" sz="1700" dirty="0" smtClean="0"/>
              <a:t>исленность прикрепленного </a:t>
            </a:r>
            <a:r>
              <a:rPr lang="ru-RU" sz="1700" dirty="0"/>
              <a:t>детского населения  - </a:t>
            </a:r>
            <a:r>
              <a:rPr lang="ru-RU" sz="1700" dirty="0" smtClean="0"/>
              <a:t>10810 </a:t>
            </a:r>
            <a:r>
              <a:rPr lang="ru-RU" sz="1700" dirty="0"/>
              <a:t>человек. 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700" dirty="0" smtClean="0">
                <a:solidFill>
                  <a:srgbClr val="FF0000"/>
                </a:solidFill>
              </a:rPr>
              <a:t>Ч</a:t>
            </a:r>
            <a:r>
              <a:rPr lang="ru-RU" sz="1700" dirty="0" smtClean="0"/>
              <a:t>исло </a:t>
            </a:r>
            <a:r>
              <a:rPr lang="ru-RU" sz="1700" dirty="0"/>
              <a:t>педиатрических участков, оказывающих медицинскую помощь в амбулаторных условиях – </a:t>
            </a:r>
            <a:r>
              <a:rPr lang="ru-RU" sz="1700" dirty="0" smtClean="0"/>
              <a:t>14 </a:t>
            </a:r>
            <a:endParaRPr lang="ru-RU" sz="1700" dirty="0"/>
          </a:p>
        </p:txBody>
      </p:sp>
      <p:pic>
        <p:nvPicPr>
          <p:cNvPr id="6" name="Picture 4" descr="H:\Бережливая поликлиника\ТПР\Детская поликли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381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7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036396" cy="5792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Проект 1. Оптимизация предварительной записи пациентов на приём к врачу ( через интернет, </a:t>
            </a:r>
            <a:r>
              <a:rPr lang="ru-RU" sz="2400" b="1" dirty="0" err="1" smtClean="0"/>
              <a:t>инфомат</a:t>
            </a:r>
            <a:r>
              <a:rPr lang="ru-RU" sz="2400" b="1" dirty="0" smtClean="0"/>
              <a:t>, по телефону, при обращении в поликлинику).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Изучение текущее состояние : </a:t>
            </a:r>
            <a:r>
              <a:rPr lang="ru-RU" sz="2400" dirty="0" smtClean="0"/>
              <a:t>Время ожидания в очереди в регистратуре от 5-20 мин.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Основная причина: </a:t>
            </a:r>
          </a:p>
          <a:p>
            <a:pPr marL="0" indent="0" algn="ctr">
              <a:buNone/>
            </a:pPr>
            <a:r>
              <a:rPr lang="ru-RU" sz="2400" dirty="0" smtClean="0"/>
              <a:t>Около 70 % пациентов записываются на приём к врачу через регистратуру.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431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0" y="1449977"/>
            <a:ext cx="7443812" cy="472698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 Увеличение доли записи пациентов через </a:t>
            </a:r>
            <a:r>
              <a:rPr lang="ru-RU" dirty="0" err="1" smtClean="0"/>
              <a:t>инфомат</a:t>
            </a:r>
            <a:r>
              <a:rPr lang="ru-RU" dirty="0" smtClean="0"/>
              <a:t> с </a:t>
            </a:r>
            <a:r>
              <a:rPr lang="ru-RU" dirty="0" smtClean="0">
                <a:solidFill>
                  <a:srgbClr val="FF0000"/>
                </a:solidFill>
              </a:rPr>
              <a:t>0 % </a:t>
            </a:r>
            <a:r>
              <a:rPr lang="ru-RU" dirty="0" smtClean="0"/>
              <a:t>до </a:t>
            </a:r>
            <a:r>
              <a:rPr lang="ru-RU" dirty="0" smtClean="0">
                <a:solidFill>
                  <a:srgbClr val="FF0000"/>
                </a:solidFill>
              </a:rPr>
              <a:t>10 %</a:t>
            </a:r>
            <a:r>
              <a:rPr lang="ru-RU" dirty="0" smtClean="0"/>
              <a:t> ( ввести в режим работы) и интернет с </a:t>
            </a:r>
            <a:r>
              <a:rPr lang="ru-RU" dirty="0" smtClean="0">
                <a:solidFill>
                  <a:srgbClr val="FF0000"/>
                </a:solidFill>
              </a:rPr>
              <a:t>14 % до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31 %</a:t>
            </a:r>
            <a:r>
              <a:rPr lang="ru-RU" dirty="0" smtClean="0"/>
              <a:t> 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Организоция</a:t>
            </a:r>
            <a:r>
              <a:rPr lang="ru-RU" dirty="0" smtClean="0"/>
              <a:t> работы</a:t>
            </a:r>
            <a:r>
              <a:rPr lang="en-US" dirty="0" smtClean="0"/>
              <a:t>call-</a:t>
            </a:r>
            <a:r>
              <a:rPr lang="ru-RU" dirty="0" smtClean="0"/>
              <a:t>центра отдельно от регистратуры.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200" b="1" dirty="0" smtClean="0"/>
              <a:t>Результат:</a:t>
            </a:r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2400" dirty="0" smtClean="0"/>
              <a:t>Освобождение дополнительного окна регистратуры для записи пациентов на приём.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Ожидаемый эффект:</a:t>
            </a:r>
          </a:p>
          <a:p>
            <a:pPr>
              <a:buFontTx/>
              <a:buChar char="-"/>
            </a:pPr>
            <a:r>
              <a:rPr lang="ru-RU" sz="2400" dirty="0" smtClean="0"/>
              <a:t>Снижение потока пациентов в регистратуру с 57 % до 30 % ежедневно</a:t>
            </a:r>
          </a:p>
          <a:p>
            <a:pPr>
              <a:buFontTx/>
              <a:buChar char="-"/>
            </a:pPr>
            <a:r>
              <a:rPr lang="ru-RU" sz="2400" dirty="0" smtClean="0"/>
              <a:t>Сокращение очереди в регистратуру с 5-7 до 1-2 человек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/>
              <a:t>Запланированные мероприятия: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Популяризация возможности записи на приём к врачу через Единый портал государственных услуг с использованием информационных листовок и телевизионных роликов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Установка на </a:t>
            </a:r>
            <a:r>
              <a:rPr lang="ru-RU" sz="2800" dirty="0" err="1" smtClean="0"/>
              <a:t>инфомат</a:t>
            </a:r>
            <a:r>
              <a:rPr lang="ru-RU" sz="2800" dirty="0" smtClean="0"/>
              <a:t> программного обеспечения РС ЕГИСЗ ЯО с более удобным интерфейсом и приобретение считывателя штрих-кода для возможности записи по штрих-коду полиса ОМС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Организации рабочего места дежурного регистратора-консультанта для помощи пациентам при записи через </a:t>
            </a:r>
            <a:r>
              <a:rPr lang="ru-RU" sz="2800" dirty="0" err="1" smtClean="0"/>
              <a:t>инфомат</a:t>
            </a:r>
            <a:endParaRPr lang="ru-RU" sz="2800" dirty="0" smtClean="0"/>
          </a:p>
          <a:p>
            <a:pPr marL="514350" indent="-514350">
              <a:buNone/>
            </a:pP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Сводный перечень проблем и их решений.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7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85860"/>
          <a:ext cx="7786743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1.Очередь в регистратуру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-работают</a:t>
                      </a:r>
                      <a:r>
                        <a:rPr lang="ru-RU" sz="1100" baseline="0" dirty="0" smtClean="0"/>
                        <a:t> не все окна регистратуры</a:t>
                      </a:r>
                    </a:p>
                    <a:p>
                      <a:r>
                        <a:rPr lang="ru-RU" sz="1100" baseline="0" dirty="0" smtClean="0"/>
                        <a:t>- Запись на повторный приём осуществляется через регистратуру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100" dirty="0" err="1" smtClean="0"/>
                        <a:t>Освободжение</a:t>
                      </a:r>
                      <a:r>
                        <a:rPr lang="ru-RU" sz="1100" dirty="0" smtClean="0"/>
                        <a:t> дополнительного окна</a:t>
                      </a:r>
                      <a:r>
                        <a:rPr lang="ru-RU" sz="1100" baseline="0" dirty="0" smtClean="0"/>
                        <a:t> регистратуры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100" baseline="0" dirty="0" smtClean="0"/>
                        <a:t>Организация работы </a:t>
                      </a:r>
                      <a:r>
                        <a:rPr lang="en-US" sz="1100" baseline="0" dirty="0" smtClean="0"/>
                        <a:t>call</a:t>
                      </a:r>
                      <a:r>
                        <a:rPr lang="ru-RU" sz="1100" baseline="0" dirty="0" smtClean="0"/>
                        <a:t>-центра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100" baseline="0" dirty="0" err="1" smtClean="0"/>
                        <a:t>Решене</a:t>
                      </a:r>
                      <a:r>
                        <a:rPr lang="ru-RU" sz="1100" baseline="0" dirty="0" smtClean="0"/>
                        <a:t> вопроса о внедрении электронной очереди в регистратуру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100" baseline="0" dirty="0" smtClean="0"/>
                        <a:t>Организация записи на повторный приём с рабочего места врача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Сложность дозвониться, записаться на приём или вызывать врача на дом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Нерациональная организация работы регистраторов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Организация работы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aseline="0" dirty="0" smtClean="0"/>
                        <a:t>call</a:t>
                      </a:r>
                      <a:r>
                        <a:rPr lang="ru-RU" sz="1100" baseline="0" dirty="0" smtClean="0"/>
                        <a:t>-центра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</a:t>
                      </a:r>
                      <a:r>
                        <a:rPr lang="ru-RU" sz="1100" baseline="0" dirty="0" smtClean="0"/>
                        <a:t> Малая </a:t>
                      </a:r>
                      <a:r>
                        <a:rPr lang="ru-RU" sz="1100" baseline="0" dirty="0" err="1" smtClean="0"/>
                        <a:t>востребованность</a:t>
                      </a:r>
                      <a:r>
                        <a:rPr lang="ru-RU" sz="1100" baseline="0" dirty="0" smtClean="0"/>
                        <a:t> записи через интернет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Недостаточная</a:t>
                      </a:r>
                      <a:r>
                        <a:rPr lang="ru-RU" sz="1100" baseline="0" dirty="0" smtClean="0"/>
                        <a:t> информированность пациентов о возможности записи через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Популяризация возможности записи к врачу через Единый портал </a:t>
                      </a:r>
                      <a:r>
                        <a:rPr lang="ru-RU" sz="1100" dirty="0" err="1" smtClean="0"/>
                        <a:t>Госуслуг</a:t>
                      </a:r>
                      <a:r>
                        <a:rPr lang="ru-RU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</a:t>
                      </a:r>
                      <a:r>
                        <a:rPr lang="ru-RU" sz="1100" dirty="0" err="1" smtClean="0"/>
                        <a:t>Невостребованность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инфомата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100" dirty="0" smtClean="0"/>
                        <a:t>Сложный</a:t>
                      </a:r>
                      <a:r>
                        <a:rPr lang="ru-RU" sz="1100" baseline="0" dirty="0" smtClean="0"/>
                        <a:t> для восприятия интерфейс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aseline="0" dirty="0" smtClean="0"/>
                        <a:t>Запись по СНИЛС и </a:t>
                      </a:r>
                      <a:r>
                        <a:rPr lang="en-US" sz="1100" baseline="0" dirty="0" smtClean="0"/>
                        <a:t>pin</a:t>
                      </a:r>
                      <a:r>
                        <a:rPr lang="ru-RU" sz="1100" baseline="0" dirty="0" smtClean="0"/>
                        <a:t>- коду, который у пациентов отсутствует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100" dirty="0" smtClean="0"/>
                        <a:t>Помощь администратора-консультанта</a:t>
                      </a:r>
                      <a:r>
                        <a:rPr lang="ru-RU" sz="1100" baseline="0" dirty="0" smtClean="0"/>
                        <a:t> при записи через </a:t>
                      </a:r>
                      <a:r>
                        <a:rPr lang="ru-RU" sz="1100" baseline="0" dirty="0" err="1" smtClean="0"/>
                        <a:t>инфомат</a:t>
                      </a:r>
                      <a:endParaRPr lang="ru-RU" sz="11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100" baseline="0" dirty="0" smtClean="0"/>
                        <a:t>Установка программного обеспечения ЕГИСЗ ЯО на </a:t>
                      </a:r>
                      <a:r>
                        <a:rPr lang="ru-RU" sz="1100" baseline="0" dirty="0" err="1" smtClean="0"/>
                        <a:t>инфомат</a:t>
                      </a:r>
                      <a:endParaRPr lang="ru-RU" sz="11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100" baseline="0" dirty="0" smtClean="0"/>
                        <a:t>Оснащение </a:t>
                      </a:r>
                      <a:r>
                        <a:rPr lang="ru-RU" sz="1100" baseline="0" dirty="0" err="1" smtClean="0"/>
                        <a:t>инфомата</a:t>
                      </a:r>
                      <a:r>
                        <a:rPr lang="ru-RU" sz="1100" baseline="0" dirty="0" smtClean="0"/>
                        <a:t> считывателем штрих-кода для записи по медицинскому полису.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Промежуточные результаты проекта</a:t>
            </a:r>
            <a:br>
              <a:rPr lang="ru-RU" dirty="0" smtClean="0"/>
            </a:br>
            <a:r>
              <a:rPr lang="ru-RU" dirty="0" smtClean="0"/>
              <a:t>        на 30.08.2021г. 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Работают все окна регистратуры.</a:t>
            </a:r>
          </a:p>
          <a:p>
            <a:r>
              <a:rPr lang="ru-RU" dirty="0" smtClean="0"/>
              <a:t>Организован </a:t>
            </a:r>
            <a:r>
              <a:rPr lang="en-US" dirty="0" smtClean="0"/>
              <a:t>call</a:t>
            </a:r>
            <a:r>
              <a:rPr lang="ru-RU" dirty="0" smtClean="0"/>
              <a:t>-центр.</a:t>
            </a:r>
          </a:p>
          <a:p>
            <a:r>
              <a:rPr lang="ru-RU" dirty="0" smtClean="0"/>
              <a:t>Выдаются пациентам информационные листовки о возможности записи к врачу через ЕДИНЫЙ портал </a:t>
            </a:r>
            <a:r>
              <a:rPr lang="ru-RU" dirty="0" err="1" smtClean="0"/>
              <a:t>Гос.услуг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педиатрических кабинетах, а также в кабинетах узких специалистов установлены два рабочих места.</a:t>
            </a:r>
          </a:p>
          <a:p>
            <a:pPr>
              <a:buNone/>
            </a:pPr>
            <a:r>
              <a:rPr lang="ru-RU" b="1" dirty="0" smtClean="0"/>
              <a:t>Планируем:  </a:t>
            </a:r>
          </a:p>
          <a:p>
            <a:pPr marL="457200" indent="-457200">
              <a:buAutoNum type="arabicPeriod"/>
            </a:pPr>
            <a:r>
              <a:rPr lang="ru-RU" dirty="0" smtClean="0"/>
              <a:t>Внедрение электронной очереди в регистратуре. Срок реализации до 01.01.2022.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Информатизация рабочих мест в кабинетах </a:t>
            </a:r>
            <a:r>
              <a:rPr lang="ru-RU" dirty="0" err="1" smtClean="0"/>
              <a:t>врачей.Срок</a:t>
            </a:r>
            <a:r>
              <a:rPr lang="ru-RU" dirty="0" smtClean="0"/>
              <a:t> реализации до 30.12.2021.</a:t>
            </a:r>
          </a:p>
          <a:p>
            <a:pPr marL="457200" indent="-457200">
              <a:buAutoNum type="arabicPeriod"/>
            </a:pPr>
            <a:r>
              <a:rPr lang="ru-RU" dirty="0" smtClean="0"/>
              <a:t>Установка программного обеспечения ЕГИСЗ ЯО на </a:t>
            </a:r>
            <a:r>
              <a:rPr lang="ru-RU" dirty="0" err="1" smtClean="0"/>
              <a:t>инфомат</a:t>
            </a:r>
            <a:r>
              <a:rPr lang="ru-RU" dirty="0" smtClean="0"/>
              <a:t>. Срок реализации до 01.06.2022.</a:t>
            </a:r>
          </a:p>
          <a:p>
            <a:pPr marL="457200" indent="-457200">
              <a:buAutoNum type="arabicPeriod"/>
            </a:pPr>
            <a:r>
              <a:rPr lang="ru-RU" dirty="0" smtClean="0"/>
              <a:t>Оснащение </a:t>
            </a:r>
            <a:r>
              <a:rPr lang="ru-RU" dirty="0" err="1" smtClean="0"/>
              <a:t>инфомата</a:t>
            </a:r>
            <a:r>
              <a:rPr lang="ru-RU" dirty="0" smtClean="0"/>
              <a:t> считывателем штрих-кода для записи по медицинскому полису. Срок реализации до 01.06.2022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"/>
            <a:ext cx="8686800" cy="227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В</a:t>
            </a:r>
            <a:r>
              <a:rPr lang="ru-RU" sz="2000" dirty="0" smtClean="0"/>
              <a:t> </a:t>
            </a:r>
            <a:r>
              <a:rPr lang="ru-RU" sz="2000" b="1" dirty="0"/>
              <a:t>рамках </a:t>
            </a:r>
            <a:r>
              <a:rPr lang="ru-RU" sz="2000" b="1" i="1" dirty="0"/>
              <a:t> </a:t>
            </a:r>
            <a:r>
              <a:rPr lang="ru-RU" sz="2000" b="1" dirty="0"/>
              <a:t>реализации мероприятий проекта «Новый стандарт детской поликлиники выполнены следующие </a:t>
            </a:r>
            <a:r>
              <a:rPr lang="ru-RU" sz="2000" b="1" dirty="0" smtClean="0"/>
              <a:t>мероприятия:</a:t>
            </a:r>
          </a:p>
          <a:p>
            <a:pPr marL="0" indent="0" algn="ctr">
              <a:buNone/>
            </a:pPr>
            <a:r>
              <a:rPr lang="ru-RU" sz="3600" b="1" dirty="0" smtClean="0"/>
              <a:t>Было: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4280-C602-4938-B1B2-33CAEC727270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pic>
        <p:nvPicPr>
          <p:cNvPr id="5" name="Picture 3" descr="G:\поликлиника фото\Презентация регистратуры\Было регистратура\IMG_4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063627" cy="40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поликлиника фото\Презентация регистратуры\Было регистратура\IMG_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27052"/>
            <a:ext cx="5077553" cy="38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73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2173</TotalTime>
  <Words>676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</vt:lpstr>
      <vt:lpstr>Слайд 2</vt:lpstr>
      <vt:lpstr>Слайд 3</vt:lpstr>
      <vt:lpstr>Слайд 4</vt:lpstr>
      <vt:lpstr>Решение проблемы:</vt:lpstr>
      <vt:lpstr>План работы :</vt:lpstr>
      <vt:lpstr>Сводный перечень проблем и их решений.</vt:lpstr>
      <vt:lpstr>Промежуточные результаты проекта         на 30.08.2021г. ИТОГ:</vt:lpstr>
      <vt:lpstr>Слайд 9</vt:lpstr>
      <vt:lpstr>Стало:</vt:lpstr>
      <vt:lpstr>Слайд 11</vt:lpstr>
      <vt:lpstr>Установлен инфомат</vt:lpstr>
      <vt:lpstr>Слайд 13</vt:lpstr>
      <vt:lpstr>Проект 2. Совершенствование системы записи на проведении УЗИ- исследований пациентов в поликлиники.  </vt:lpstr>
      <vt:lpstr>Промежуточный результат.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МГМУ им. И.М. Сеченова Высшая школа управления здравоохранением института профессионального образования</dc:title>
  <dc:creator>User</dc:creator>
  <cp:lastModifiedBy>User</cp:lastModifiedBy>
  <cp:revision>196</cp:revision>
  <cp:lastPrinted>2015-04-20T22:48:05Z</cp:lastPrinted>
  <dcterms:created xsi:type="dcterms:W3CDTF">2015-04-03T02:07:10Z</dcterms:created>
  <dcterms:modified xsi:type="dcterms:W3CDTF">2021-10-18T11:25:13Z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